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7"/>
  </p:sldMasterIdLst>
  <p:sldIdLst>
    <p:sldId id="256" r:id="rId38"/>
    <p:sldId id="257" r:id="rId39"/>
    <p:sldId id="259" r:id="rId40"/>
    <p:sldId id="266" r:id="rId41"/>
    <p:sldId id="267" r:id="rId42"/>
    <p:sldId id="273" r:id="rId43"/>
    <p:sldId id="268" r:id="rId44"/>
    <p:sldId id="271" r:id="rId45"/>
    <p:sldId id="272" r:id="rId46"/>
    <p:sldId id="269" r:id="rId47"/>
    <p:sldId id="276" r:id="rId48"/>
    <p:sldId id="277" r:id="rId49"/>
    <p:sldId id="274" r:id="rId50"/>
    <p:sldId id="275" r:id="rId51"/>
    <p:sldId id="280" r:id="rId52"/>
    <p:sldId id="278" r:id="rId53"/>
    <p:sldId id="279" r:id="rId54"/>
    <p:sldId id="281" r:id="rId55"/>
    <p:sldId id="282" r:id="rId56"/>
    <p:sldId id="283" r:id="rId57"/>
    <p:sldId id="284" r:id="rId58"/>
    <p:sldId id="285" r:id="rId59"/>
    <p:sldId id="286" r:id="rId60"/>
    <p:sldId id="261" r:id="rId61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4" d="100"/>
          <a:sy n="34" d="100"/>
        </p:scale>
        <p:origin x="8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slide" Target="slides/slide5.xml"/><Relationship Id="rId47" Type="http://schemas.openxmlformats.org/officeDocument/2006/relationships/slide" Target="slides/slide10.xml"/><Relationship Id="rId50" Type="http://schemas.openxmlformats.org/officeDocument/2006/relationships/slide" Target="slides/slide13.xml"/><Relationship Id="rId55" Type="http://schemas.openxmlformats.org/officeDocument/2006/relationships/slide" Target="slides/slide18.xml"/><Relationship Id="rId63" Type="http://schemas.openxmlformats.org/officeDocument/2006/relationships/viewProps" Target="viewProp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slideMaster" Target="slideMasters/slideMaster1.xml"/><Relationship Id="rId40" Type="http://schemas.openxmlformats.org/officeDocument/2006/relationships/slide" Target="slides/slide3.xml"/><Relationship Id="rId45" Type="http://schemas.openxmlformats.org/officeDocument/2006/relationships/slide" Target="slides/slide8.xml"/><Relationship Id="rId53" Type="http://schemas.openxmlformats.org/officeDocument/2006/relationships/slide" Target="slides/slide16.xml"/><Relationship Id="rId58" Type="http://schemas.openxmlformats.org/officeDocument/2006/relationships/slide" Target="slides/slide21.xml"/><Relationship Id="rId5" Type="http://schemas.openxmlformats.org/officeDocument/2006/relationships/customXml" Target="../customXml/item5.xml"/><Relationship Id="rId61" Type="http://schemas.openxmlformats.org/officeDocument/2006/relationships/slide" Target="slides/slide24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slide" Target="slides/slide6.xml"/><Relationship Id="rId48" Type="http://schemas.openxmlformats.org/officeDocument/2006/relationships/slide" Target="slides/slide11.xml"/><Relationship Id="rId56" Type="http://schemas.openxmlformats.org/officeDocument/2006/relationships/slide" Target="slides/slide19.xml"/><Relationship Id="rId64" Type="http://schemas.openxmlformats.org/officeDocument/2006/relationships/theme" Target="theme/theme1.xml"/><Relationship Id="rId8" Type="http://schemas.openxmlformats.org/officeDocument/2006/relationships/customXml" Target="../customXml/item8.xml"/><Relationship Id="rId51" Type="http://schemas.openxmlformats.org/officeDocument/2006/relationships/slide" Target="slides/slide14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slide" Target="slides/slide1.xml"/><Relationship Id="rId46" Type="http://schemas.openxmlformats.org/officeDocument/2006/relationships/slide" Target="slides/slide9.xml"/><Relationship Id="rId59" Type="http://schemas.openxmlformats.org/officeDocument/2006/relationships/slide" Target="slides/slide22.xml"/><Relationship Id="rId20" Type="http://schemas.openxmlformats.org/officeDocument/2006/relationships/customXml" Target="../customXml/item20.xml"/><Relationship Id="rId41" Type="http://schemas.openxmlformats.org/officeDocument/2006/relationships/slide" Target="slides/slide4.xml"/><Relationship Id="rId54" Type="http://schemas.openxmlformats.org/officeDocument/2006/relationships/slide" Target="slides/slide17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slide" Target="slides/slide12.xml"/><Relationship Id="rId57" Type="http://schemas.openxmlformats.org/officeDocument/2006/relationships/slide" Target="slides/slide20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slide" Target="slides/slide7.xml"/><Relationship Id="rId52" Type="http://schemas.openxmlformats.org/officeDocument/2006/relationships/slide" Target="slides/slide15.xml"/><Relationship Id="rId60" Type="http://schemas.openxmlformats.org/officeDocument/2006/relationships/slide" Target="slides/slide23.xml"/><Relationship Id="rId65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8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3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3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6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0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30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5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8.xml"/><Relationship Id="rId1" Type="http://schemas.openxmlformats.org/officeDocument/2006/relationships/customXml" Target="../../customXml/item28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7.xml"/><Relationship Id="rId1" Type="http://schemas.openxmlformats.org/officeDocument/2006/relationships/customXml" Target="../../customXml/item2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4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6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3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25.xml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9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4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8" y="4573044"/>
            <a:ext cx="14682604" cy="1525982"/>
          </a:xfrm>
        </p:spPr>
        <p:txBody>
          <a:bodyPr/>
          <a:lstStyle/>
          <a:p>
            <a:r>
              <a:rPr lang="pt-BR" sz="6000" dirty="0"/>
              <a:t>Infecções emergentes em SNC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Vitor Ribeiro Paes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BR" dirty="0"/>
              <a:t>Faculdade de Medicina da Universidade de São Paulo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63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500" dirty="0"/>
              <a:t>Principais condições emergentes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Encefalite pelo </a:t>
            </a:r>
            <a:r>
              <a:rPr lang="pt-BR" sz="3600" dirty="0" err="1">
                <a:solidFill>
                  <a:schemeClr val="tx1"/>
                </a:solidFill>
              </a:rPr>
              <a:t>Zikavírus</a:t>
            </a: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Encefalite pelo vírus West </a:t>
            </a:r>
            <a:r>
              <a:rPr lang="pt-BR" sz="3600" dirty="0" err="1">
                <a:solidFill>
                  <a:schemeClr val="tx1"/>
                </a:solidFill>
              </a:rPr>
              <a:t>Nile</a:t>
            </a: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Encefalite pelo vírus </a:t>
            </a:r>
            <a:r>
              <a:rPr lang="pt-BR" sz="3600" dirty="0" err="1">
                <a:solidFill>
                  <a:schemeClr val="tx1"/>
                </a:solidFill>
              </a:rPr>
              <a:t>Hendra</a:t>
            </a:r>
            <a:r>
              <a:rPr lang="pt-BR" sz="3600" dirty="0">
                <a:solidFill>
                  <a:schemeClr val="tx1"/>
                </a:solidFill>
              </a:rPr>
              <a:t>/</a:t>
            </a:r>
            <a:r>
              <a:rPr lang="pt-BR" sz="3600" dirty="0" err="1">
                <a:solidFill>
                  <a:schemeClr val="tx1"/>
                </a:solidFill>
              </a:rPr>
              <a:t>Nipah</a:t>
            </a:r>
            <a:endParaRPr lang="pt-BR" sz="3600" dirty="0">
              <a:solidFill>
                <a:schemeClr val="tx1"/>
              </a:solidFill>
            </a:endParaRPr>
          </a:p>
          <a:p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Encefalites equinas do Novo Mundo</a:t>
            </a:r>
          </a:p>
        </p:txBody>
      </p:sp>
    </p:spTree>
    <p:extLst>
      <p:ext uri="{BB962C8B-B14F-4D97-AF65-F5344CB8AC3E}">
        <p14:creationId xmlns:p14="http://schemas.microsoft.com/office/powerpoint/2010/main" val="210076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Zikavirus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Fatores de risco: fetos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Reservatório natural: primatas e seres humanos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Transmissão: </a:t>
            </a:r>
            <a:r>
              <a:rPr lang="pt-BR" sz="3600" i="1" dirty="0">
                <a:solidFill>
                  <a:schemeClr val="tx1"/>
                </a:solidFill>
              </a:rPr>
              <a:t>Aedes </a:t>
            </a:r>
            <a:r>
              <a:rPr lang="pt-BR" sz="3600" i="1" dirty="0" err="1">
                <a:solidFill>
                  <a:schemeClr val="tx1"/>
                </a:solidFill>
              </a:rPr>
              <a:t>spp</a:t>
            </a: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Malformações em SNC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Estenose de aqueduto cerebral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Hidrocefalia </a:t>
            </a:r>
            <a:r>
              <a:rPr lang="pt-BR" i="1" dirty="0" err="1">
                <a:solidFill>
                  <a:schemeClr val="tx1"/>
                </a:solidFill>
              </a:rPr>
              <a:t>ex</a:t>
            </a:r>
            <a:r>
              <a:rPr lang="pt-BR" i="1" dirty="0">
                <a:solidFill>
                  <a:schemeClr val="tx1"/>
                </a:solidFill>
              </a:rPr>
              <a:t> vácuo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Calcificações, perda neuronal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Alterações da migração neuronal</a:t>
            </a:r>
          </a:p>
        </p:txBody>
      </p:sp>
    </p:spTree>
    <p:extLst>
      <p:ext uri="{BB962C8B-B14F-4D97-AF65-F5344CB8AC3E}">
        <p14:creationId xmlns:p14="http://schemas.microsoft.com/office/powerpoint/2010/main" val="153968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Zikavirus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B740B1-3470-E598-0878-27E383B6BDF4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Chrétien F, Wong KT, </a:t>
            </a:r>
            <a:r>
              <a:rPr lang="pt-BR" dirty="0" err="1"/>
              <a:t>Sharer</a:t>
            </a:r>
            <a:r>
              <a:rPr lang="pt-BR" dirty="0"/>
              <a:t> LR (ed.) </a:t>
            </a:r>
            <a:r>
              <a:rPr lang="pt-BR" i="1" dirty="0" err="1"/>
              <a:t>Infections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Central </a:t>
            </a:r>
            <a:r>
              <a:rPr lang="pt-BR" i="1" dirty="0" err="1"/>
              <a:t>Nervous</a:t>
            </a:r>
            <a:r>
              <a:rPr lang="pt-BR" i="1" dirty="0"/>
              <a:t> System: </a:t>
            </a:r>
            <a:r>
              <a:rPr lang="pt-BR" i="1" dirty="0" err="1"/>
              <a:t>Pathology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Genetics</a:t>
            </a:r>
            <a:r>
              <a:rPr lang="pt-BR" i="1" dirty="0"/>
              <a:t>. </a:t>
            </a:r>
            <a:r>
              <a:rPr lang="pt-BR" dirty="0"/>
              <a:t>1ª Ed. </a:t>
            </a:r>
            <a:r>
              <a:rPr lang="pt-BR" dirty="0" err="1"/>
              <a:t>Wiley</a:t>
            </a:r>
            <a:r>
              <a:rPr lang="pt-BR" dirty="0"/>
              <a:t>-Blackwell, 2020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4E7432-67B6-5899-2F03-37B5ADDD0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75" y="3037412"/>
            <a:ext cx="5931387" cy="47329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B3D0C2F-DCCC-5423-F6A0-950FF2EC8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0890" y="3037411"/>
            <a:ext cx="6850288" cy="473292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ED0010BF-5EED-5BBE-E228-345CC09519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03476" y="2832024"/>
            <a:ext cx="2603000" cy="520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1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500" dirty="0"/>
              <a:t>Encefalite pelo vírus West </a:t>
            </a:r>
            <a:r>
              <a:rPr lang="pt-BR" sz="6500" dirty="0" err="1"/>
              <a:t>Nile</a:t>
            </a:r>
            <a:endParaRPr lang="pt-BR" sz="65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Fatores de risco: imunocomprometidos, &gt; 50 anos, comorbidades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Reservatório natural: cavalos, pássaros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Transmissão: </a:t>
            </a:r>
            <a:r>
              <a:rPr lang="pt-BR" sz="3600" i="1" dirty="0">
                <a:solidFill>
                  <a:schemeClr val="tx1"/>
                </a:solidFill>
              </a:rPr>
              <a:t>Culex </a:t>
            </a:r>
            <a:r>
              <a:rPr lang="pt-BR" sz="3600" i="1" dirty="0" err="1">
                <a:solidFill>
                  <a:schemeClr val="tx1"/>
                </a:solidFill>
              </a:rPr>
              <a:t>spp</a:t>
            </a: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Disseminação </a:t>
            </a:r>
            <a:r>
              <a:rPr lang="pt-BR" sz="3600" dirty="0" err="1">
                <a:solidFill>
                  <a:schemeClr val="tx1"/>
                </a:solidFill>
              </a:rPr>
              <a:t>hematógena</a:t>
            </a:r>
            <a:r>
              <a:rPr lang="pt-BR" sz="3600" dirty="0">
                <a:solidFill>
                  <a:schemeClr val="tx1"/>
                </a:solidFill>
              </a:rPr>
              <a:t> e por células do sistema imune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Comprometimento de tronco encefálico, cerebelo e núcleos da base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Parkinsonismo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Paresia de nervos cranianos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Paralisia flácida aguda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Imuno-histoquímica (50% dos casos)</a:t>
            </a:r>
          </a:p>
        </p:txBody>
      </p:sp>
    </p:spTree>
    <p:extLst>
      <p:ext uri="{BB962C8B-B14F-4D97-AF65-F5344CB8AC3E}">
        <p14:creationId xmlns:p14="http://schemas.microsoft.com/office/powerpoint/2010/main" val="60274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West </a:t>
            </a:r>
            <a:r>
              <a:rPr lang="pt-BR" dirty="0" err="1"/>
              <a:t>Nile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B740B1-3470-E598-0878-27E383B6BDF4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Chrétien F, Wong KT, </a:t>
            </a:r>
            <a:r>
              <a:rPr lang="pt-BR" dirty="0" err="1"/>
              <a:t>Sharer</a:t>
            </a:r>
            <a:r>
              <a:rPr lang="pt-BR" dirty="0"/>
              <a:t> LR (ed.) </a:t>
            </a:r>
            <a:r>
              <a:rPr lang="pt-BR" i="1" dirty="0" err="1"/>
              <a:t>Infections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Central </a:t>
            </a:r>
            <a:r>
              <a:rPr lang="pt-BR" i="1" dirty="0" err="1"/>
              <a:t>Nervous</a:t>
            </a:r>
            <a:r>
              <a:rPr lang="pt-BR" i="1" dirty="0"/>
              <a:t> System: </a:t>
            </a:r>
            <a:r>
              <a:rPr lang="pt-BR" i="1" dirty="0" err="1"/>
              <a:t>Pathology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Genetics</a:t>
            </a:r>
            <a:r>
              <a:rPr lang="pt-BR" i="1" dirty="0"/>
              <a:t>. </a:t>
            </a:r>
            <a:r>
              <a:rPr lang="pt-BR" dirty="0"/>
              <a:t>1ª Ed. </a:t>
            </a:r>
            <a:r>
              <a:rPr lang="pt-BR" dirty="0" err="1"/>
              <a:t>Wiley</a:t>
            </a:r>
            <a:r>
              <a:rPr lang="pt-BR" dirty="0"/>
              <a:t>-Blackwell,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7EE219-EF8D-C2E4-2496-3BFAEEA1A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427" y="2642070"/>
            <a:ext cx="7078281" cy="50028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0D63908-A5D7-8852-525A-1C3A05D79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5197" y="2642070"/>
            <a:ext cx="6614662" cy="50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12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500" dirty="0"/>
              <a:t>Dengue e febre amarela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Infecções predominantemente </a:t>
            </a:r>
            <a:r>
              <a:rPr lang="pt-BR" sz="3600" dirty="0" err="1">
                <a:solidFill>
                  <a:schemeClr val="tx1"/>
                </a:solidFill>
              </a:rPr>
              <a:t>viscerotrópicas</a:t>
            </a: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Comprometimento em SNC???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Poucas descrições na literatura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Infecção primária </a:t>
            </a:r>
            <a:r>
              <a:rPr lang="pt-BR" i="1" dirty="0" err="1">
                <a:solidFill>
                  <a:schemeClr val="tx1"/>
                </a:solidFill>
              </a:rPr>
              <a:t>vs</a:t>
            </a:r>
            <a:r>
              <a:rPr lang="pt-BR" dirty="0">
                <a:solidFill>
                  <a:schemeClr val="tx1"/>
                </a:solidFill>
              </a:rPr>
              <a:t> alterações secundárias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Achados microscópicos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Alterações sutis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Detecção dos antígenos virais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Relevância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Surtos + populações fragilizadas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8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500" dirty="0"/>
              <a:t>Encefalite pelo vírus </a:t>
            </a:r>
            <a:r>
              <a:rPr lang="pt-BR" sz="6500" dirty="0" err="1"/>
              <a:t>Nipah</a:t>
            </a:r>
            <a:endParaRPr lang="pt-BR" sz="65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i="1" dirty="0" err="1">
                <a:solidFill>
                  <a:schemeClr val="tx1"/>
                </a:solidFill>
              </a:rPr>
              <a:t>Paramyxovirus</a:t>
            </a:r>
            <a:r>
              <a:rPr lang="pt-BR" sz="3600" dirty="0">
                <a:solidFill>
                  <a:schemeClr val="tx1"/>
                </a:solidFill>
              </a:rPr>
              <a:t> (sarampo e caxumba) - </a:t>
            </a:r>
            <a:r>
              <a:rPr lang="pt-BR" sz="3600" i="1" dirty="0" err="1">
                <a:solidFill>
                  <a:schemeClr val="tx1"/>
                </a:solidFill>
              </a:rPr>
              <a:t>Henipavirus</a:t>
            </a: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Reservatório natural: morcegos, porcos, cavalos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Transmissão por secreções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Transmissão direta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Fase aguda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Infecção endotelial - vasculite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Encefalite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Fase subaguda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Processos necróticos extensos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Infiltrado perivascular e infecção neuronal</a:t>
            </a:r>
          </a:p>
        </p:txBody>
      </p:sp>
    </p:spTree>
    <p:extLst>
      <p:ext uri="{BB962C8B-B14F-4D97-AF65-F5344CB8AC3E}">
        <p14:creationId xmlns:p14="http://schemas.microsoft.com/office/powerpoint/2010/main" val="829113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Nipah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B740B1-3470-E598-0878-27E383B6BDF4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Chrétien F, Wong KT, </a:t>
            </a:r>
            <a:r>
              <a:rPr lang="pt-BR" dirty="0" err="1"/>
              <a:t>Sharer</a:t>
            </a:r>
            <a:r>
              <a:rPr lang="pt-BR" dirty="0"/>
              <a:t> LR (ed.) </a:t>
            </a:r>
            <a:r>
              <a:rPr lang="pt-BR" i="1" dirty="0" err="1"/>
              <a:t>Infections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Central </a:t>
            </a:r>
            <a:r>
              <a:rPr lang="pt-BR" i="1" dirty="0" err="1"/>
              <a:t>Nervous</a:t>
            </a:r>
            <a:r>
              <a:rPr lang="pt-BR" i="1" dirty="0"/>
              <a:t> System: </a:t>
            </a:r>
            <a:r>
              <a:rPr lang="pt-BR" i="1" dirty="0" err="1"/>
              <a:t>Pathology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Genetics</a:t>
            </a:r>
            <a:r>
              <a:rPr lang="pt-BR" i="1" dirty="0"/>
              <a:t>. </a:t>
            </a:r>
            <a:r>
              <a:rPr lang="pt-BR" dirty="0"/>
              <a:t>1ª Ed. </a:t>
            </a:r>
            <a:r>
              <a:rPr lang="pt-BR" dirty="0" err="1"/>
              <a:t>Wiley</a:t>
            </a:r>
            <a:r>
              <a:rPr lang="pt-BR" dirty="0"/>
              <a:t>-Blackwell, 2020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35FBBBC-9C68-F02D-F8E7-F8353FD24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9" y="3280457"/>
            <a:ext cx="5580973" cy="416167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804C0BF-5A75-0C6B-BC52-2D3297886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293" y="3280457"/>
            <a:ext cx="5677198" cy="4161677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D80209D-B8A2-03B3-FE91-D8D0292983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00622" y="3280457"/>
            <a:ext cx="5808635" cy="41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5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500" dirty="0"/>
              <a:t>SNC e sarampo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Fase aguda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Encefalite e encefalomielite disseminada aguda (ADEM)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Encefalite por corpos de inclusão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Imunossupressão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Necrose extensa + inflamação escassa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Inclusão viral em neurônios e astrócitos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 err="1">
                <a:solidFill>
                  <a:schemeClr val="tx1"/>
                </a:solidFill>
              </a:rPr>
              <a:t>Panencefalite</a:t>
            </a:r>
            <a:r>
              <a:rPr lang="pt-BR" sz="3600" dirty="0">
                <a:solidFill>
                  <a:schemeClr val="tx1"/>
                </a:solidFill>
              </a:rPr>
              <a:t> esclerosante subaguda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Curso lento e progressivo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Perda neuronal e gliose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Inflamação escassa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Vírus em oligodendrócitos e neurônios</a:t>
            </a:r>
          </a:p>
        </p:txBody>
      </p:sp>
    </p:spTree>
    <p:extLst>
      <p:ext uri="{BB962C8B-B14F-4D97-AF65-F5344CB8AC3E}">
        <p14:creationId xmlns:p14="http://schemas.microsoft.com/office/powerpoint/2010/main" val="3080918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PESA e MIBE 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B740B1-3470-E598-0878-27E383B6BDF4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Chrétien F, Wong KT, </a:t>
            </a:r>
            <a:r>
              <a:rPr lang="pt-BR" dirty="0" err="1"/>
              <a:t>Sharer</a:t>
            </a:r>
            <a:r>
              <a:rPr lang="pt-BR" dirty="0"/>
              <a:t> LR (ed.) </a:t>
            </a:r>
            <a:r>
              <a:rPr lang="pt-BR" i="1" dirty="0" err="1"/>
              <a:t>Infections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Central </a:t>
            </a:r>
            <a:r>
              <a:rPr lang="pt-BR" i="1" dirty="0" err="1"/>
              <a:t>Nervous</a:t>
            </a:r>
            <a:r>
              <a:rPr lang="pt-BR" i="1" dirty="0"/>
              <a:t> System: </a:t>
            </a:r>
            <a:r>
              <a:rPr lang="pt-BR" i="1" dirty="0" err="1"/>
              <a:t>Pathology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Genetics</a:t>
            </a:r>
            <a:r>
              <a:rPr lang="pt-BR" i="1" dirty="0"/>
              <a:t>. </a:t>
            </a:r>
            <a:r>
              <a:rPr lang="pt-BR" dirty="0"/>
              <a:t>1ª Ed. </a:t>
            </a:r>
            <a:r>
              <a:rPr lang="pt-BR" dirty="0" err="1"/>
              <a:t>Wiley</a:t>
            </a:r>
            <a:r>
              <a:rPr lang="pt-BR" dirty="0"/>
              <a:t>-Blackwell, 2020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BA52654-7173-5833-2E35-6462AD08D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08" y="2732361"/>
            <a:ext cx="4607289" cy="587596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D8F9D00-3425-E0FA-D060-276BA42C1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4033" y="2734018"/>
            <a:ext cx="4579968" cy="587430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086DE2A9-AE8C-3F4A-46F9-A78618A454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7994" y="2732361"/>
            <a:ext cx="4946784" cy="587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0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00325" y="525593"/>
            <a:ext cx="16287350" cy="1216131"/>
          </a:xfrm>
        </p:spPr>
        <p:txBody>
          <a:bodyPr/>
          <a:lstStyle/>
          <a:p>
            <a:r>
              <a:rPr lang="pt-BR" dirty="0"/>
              <a:t>Declaração de Conflito de Interesse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1000125" y="4120490"/>
            <a:ext cx="16287750" cy="4926269"/>
          </a:xfrm>
        </p:spPr>
        <p:txBody>
          <a:bodyPr/>
          <a:lstStyle/>
          <a:p>
            <a:r>
              <a:rPr lang="pt-BR" dirty="0"/>
              <a:t>Dr. Vitor Ribeiro Paes afirma não ter conflito</a:t>
            </a:r>
            <a:br>
              <a:rPr lang="pt-BR" dirty="0"/>
            </a:br>
            <a:r>
              <a:rPr lang="pt-BR" dirty="0"/>
              <a:t> de interesse a declarar</a:t>
            </a:r>
          </a:p>
          <a:p>
            <a:pPr>
              <a:lnSpc>
                <a:spcPts val="4000"/>
              </a:lnSpc>
            </a:pPr>
            <a:endParaRPr lang="pt-BR" sz="3000" dirty="0"/>
          </a:p>
          <a:p>
            <a:pPr>
              <a:lnSpc>
                <a:spcPts val="4000"/>
              </a:lnSpc>
            </a:pPr>
            <a:r>
              <a:rPr lang="pt-BR" sz="2600" dirty="0"/>
              <a:t>Exigência da 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59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6500" dirty="0"/>
              <a:t>Encefalites equinas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i="1" dirty="0" err="1">
                <a:solidFill>
                  <a:schemeClr val="tx1"/>
                </a:solidFill>
              </a:rPr>
              <a:t>Togavirus</a:t>
            </a:r>
            <a:r>
              <a:rPr lang="pt-BR" sz="3600" dirty="0">
                <a:solidFill>
                  <a:schemeClr val="tx1"/>
                </a:solidFill>
              </a:rPr>
              <a:t> “do Novo Mundo”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Encefalites equinas do Leste, do Oeste e da Venezuela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Ciclos de vida complexos, com múltiplos hospedeiros e vetores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Morbimortalidade variável (EEE &gt;&gt;&gt; WEE/VEE)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Comprometimento predominante de substância cinzenta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Alterações inflamatórias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Necrose multifocal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Vasculite? – VEE, modelos experimentais</a:t>
            </a:r>
          </a:p>
        </p:txBody>
      </p:sp>
    </p:spTree>
    <p:extLst>
      <p:ext uri="{BB962C8B-B14F-4D97-AF65-F5344CB8AC3E}">
        <p14:creationId xmlns:p14="http://schemas.microsoft.com/office/powerpoint/2010/main" val="3676573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Encefalite equina do Leste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B740B1-3470-E598-0878-27E383B6BDF4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Chrétien F, Wong KT, </a:t>
            </a:r>
            <a:r>
              <a:rPr lang="pt-BR" dirty="0" err="1"/>
              <a:t>Sharer</a:t>
            </a:r>
            <a:r>
              <a:rPr lang="pt-BR" dirty="0"/>
              <a:t> LR (ed.) </a:t>
            </a:r>
            <a:r>
              <a:rPr lang="pt-BR" i="1" dirty="0" err="1"/>
              <a:t>Infections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Central </a:t>
            </a:r>
            <a:r>
              <a:rPr lang="pt-BR" i="1" dirty="0" err="1"/>
              <a:t>Nervous</a:t>
            </a:r>
            <a:r>
              <a:rPr lang="pt-BR" i="1" dirty="0"/>
              <a:t> System: </a:t>
            </a:r>
            <a:r>
              <a:rPr lang="pt-BR" i="1" dirty="0" err="1"/>
              <a:t>Pathology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Genetics</a:t>
            </a:r>
            <a:r>
              <a:rPr lang="pt-BR" i="1" dirty="0"/>
              <a:t>. </a:t>
            </a:r>
            <a:r>
              <a:rPr lang="pt-BR" dirty="0"/>
              <a:t>1ª Ed. </a:t>
            </a:r>
            <a:r>
              <a:rPr lang="pt-BR" dirty="0" err="1"/>
              <a:t>Wiley</a:t>
            </a:r>
            <a:r>
              <a:rPr lang="pt-BR" dirty="0"/>
              <a:t>-Blackwell, 2020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4DE5D89-5EBC-F9AF-66FA-F907F743D1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9" y="3037412"/>
            <a:ext cx="5485285" cy="409682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2E78376-A69B-3F30-6F49-2F63D5693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625" y="3037412"/>
            <a:ext cx="5485284" cy="409682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C8D8D39-FF05-27A2-520F-2AF8A4210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7319" y="3037411"/>
            <a:ext cx="5508329" cy="409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040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i="1" dirty="0"/>
              <a:t>Take home </a:t>
            </a:r>
            <a:r>
              <a:rPr lang="pt-BR" i="1" dirty="0" err="1"/>
              <a:t>messages</a:t>
            </a:r>
            <a:endParaRPr lang="pt-BR" i="1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Campo abrangente de estudo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Manifestações clínicas e morfológicas variáveis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Amostras escassas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Alta suspeição!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Uso de ferramentas complementares para diagnóstico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Importante integração com Epidemiologia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B2C58-44B0-714B-B265-5EB9C1D2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61" y="2621641"/>
            <a:ext cx="4946909" cy="56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819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115A622E-55A7-2CB8-5F46-DADA26CE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5864" y="2896317"/>
            <a:ext cx="11665975" cy="1216131"/>
          </a:xfrm>
        </p:spPr>
        <p:txBody>
          <a:bodyPr/>
          <a:lstStyle/>
          <a:p>
            <a:pPr algn="r"/>
            <a:r>
              <a:rPr lang="en-US" dirty="0">
                <a:latin typeface="+mn-lt"/>
              </a:rPr>
              <a:t>I'm not afraid of storms, for I'm learning how to sail my ship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sz="4000" dirty="0">
                <a:latin typeface="+mn-lt"/>
              </a:rPr>
              <a:t>Louisa May Alcott (1832-1888)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7862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obrigado!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26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Tópicos da apresentação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Relevância do tópico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Fatores limitantes no estudo de encefalites emergentes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Generalidades na avaliação de infecções em SNC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Principais categorias de doenças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Doenças novas introduzidas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Manifestações neurológicas de doenças conhecidas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Condições reemergentes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EB2C58-44B0-714B-B265-5EB9C1D2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161" y="2621641"/>
            <a:ext cx="4946909" cy="56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8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Por que estudar?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Facilidade no transporte de pessoas e mercadorias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Mudanças socioambientais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Reservatórios naturais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Disseminação de vetores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Mudanças no perfil clínico-epidemiológico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Envelhecimento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Imunossupressão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Cobertura vacinal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i="1" dirty="0">
                <a:solidFill>
                  <a:schemeClr val="tx1"/>
                </a:solidFill>
              </a:rPr>
              <a:t>Disponibilidade limitada de material</a:t>
            </a:r>
            <a:endParaRPr lang="pt-BR" i="1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600" dirty="0">
              <a:solidFill>
                <a:schemeClr val="tx1"/>
              </a:solidFill>
            </a:endParaRP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 descr="The One Health concept: a holistic, transdisciplinary, and multi-sectoral approach of Health. Adapted from The One Health Concept: 10 Years Old and a Long Road Ahead (DestoumieuxGarzón et al., 2018).">
            <a:extLst>
              <a:ext uri="{FF2B5EF4-FFF2-40B4-BE49-F238E27FC236}">
                <a16:creationId xmlns:a16="http://schemas.microsoft.com/office/drawing/2014/main" id="{F61470F4-E877-AEF4-9FC8-380A40B50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311" y="3313043"/>
            <a:ext cx="7442451" cy="483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5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Patologia em Encefalites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Encefalites ≠ meningites!!!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Manifestações clínicas variáveis e não específicas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Características morfológicos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Infiltrado inflamatório linfocitário perivascular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Nódulos </a:t>
            </a:r>
            <a:r>
              <a:rPr lang="pt-BR" sz="3200" dirty="0" err="1">
                <a:solidFill>
                  <a:schemeClr val="tx1"/>
                </a:solidFill>
              </a:rPr>
              <a:t>microgliais</a:t>
            </a:r>
            <a:endParaRPr lang="pt-BR" sz="3200" dirty="0">
              <a:solidFill>
                <a:schemeClr val="tx1"/>
              </a:solidFill>
            </a:endParaRP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Destruição de neurônios (neuronofagia)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Outros achados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Processos supurativos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sz="3200" dirty="0">
                <a:solidFill>
                  <a:schemeClr val="tx1"/>
                </a:solidFill>
              </a:rPr>
              <a:t>Necrose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Local de comprometimento no SNC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Outras manifestações em outros órgãos</a:t>
            </a:r>
          </a:p>
        </p:txBody>
      </p:sp>
    </p:spTree>
    <p:extLst>
      <p:ext uri="{BB962C8B-B14F-4D97-AF65-F5344CB8AC3E}">
        <p14:creationId xmlns:p14="http://schemas.microsoft.com/office/powerpoint/2010/main" val="1105810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Topografia em encefalites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8351EFB-70D6-7389-FD2A-CE8672441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10" y="1930400"/>
            <a:ext cx="9684085" cy="704486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F517747-B939-4E43-9318-4A5A73CC5C5C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Yong HYF, </a:t>
            </a:r>
            <a:r>
              <a:rPr lang="pt-B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Pastula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DM, </a:t>
            </a:r>
            <a:r>
              <a:rPr lang="pt-BR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Kapadia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RK. </a:t>
            </a:r>
            <a:r>
              <a:rPr lang="pt-BR" b="0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Curr</a:t>
            </a:r>
            <a:r>
              <a:rPr lang="pt-BR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pt-BR" b="0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Opin</a:t>
            </a:r>
            <a:r>
              <a:rPr lang="pt-BR" b="0" i="1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 </a:t>
            </a:r>
            <a:r>
              <a:rPr lang="pt-BR" b="0" i="1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Neurol</a:t>
            </a:r>
            <a:r>
              <a:rPr lang="pt-BR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BlinkMacSystemFont"/>
              </a:rPr>
              <a:t>. 2023;36(3):175-184.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155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4D8204E-8D66-4E81-D837-5265EE501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4" y="3286491"/>
            <a:ext cx="5680992" cy="424074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0195B5E-686B-06DB-93E5-EE4D85DF6B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5301" y="3286492"/>
            <a:ext cx="5654324" cy="424074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F3D4F21-891A-860F-C309-A1D71A9A30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5144" y="3286492"/>
            <a:ext cx="5329361" cy="424074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B740B1-3470-E598-0878-27E383B6BDF4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Chrétien F, Wong KT, </a:t>
            </a:r>
            <a:r>
              <a:rPr lang="pt-BR" dirty="0" err="1"/>
              <a:t>Sharer</a:t>
            </a:r>
            <a:r>
              <a:rPr lang="pt-BR" dirty="0"/>
              <a:t> LR (ed.) </a:t>
            </a:r>
            <a:r>
              <a:rPr lang="pt-BR" i="1" dirty="0" err="1"/>
              <a:t>Infections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Central </a:t>
            </a:r>
            <a:r>
              <a:rPr lang="pt-BR" i="1" dirty="0" err="1"/>
              <a:t>Nervous</a:t>
            </a:r>
            <a:r>
              <a:rPr lang="pt-BR" i="1" dirty="0"/>
              <a:t> System: </a:t>
            </a:r>
            <a:r>
              <a:rPr lang="pt-BR" i="1" dirty="0" err="1"/>
              <a:t>Pathology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Genetics</a:t>
            </a:r>
            <a:r>
              <a:rPr lang="pt-BR" i="1" dirty="0"/>
              <a:t>. </a:t>
            </a:r>
            <a:r>
              <a:rPr lang="pt-BR" dirty="0"/>
              <a:t>1ª Ed. </a:t>
            </a:r>
            <a:r>
              <a:rPr lang="pt-BR" dirty="0" err="1"/>
              <a:t>Wiley</a:t>
            </a:r>
            <a:r>
              <a:rPr lang="pt-BR" dirty="0"/>
              <a:t>-Blackwell, 2020</a:t>
            </a:r>
          </a:p>
        </p:txBody>
      </p:sp>
    </p:spTree>
    <p:extLst>
      <p:ext uri="{BB962C8B-B14F-4D97-AF65-F5344CB8AC3E}">
        <p14:creationId xmlns:p14="http://schemas.microsoft.com/office/powerpoint/2010/main" val="244104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Determinando o agente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305E9F6B-5578-0504-AFFA-ADA95907F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Dados </a:t>
            </a:r>
            <a:r>
              <a:rPr lang="pt-BR" sz="3600" u="sng" dirty="0">
                <a:solidFill>
                  <a:schemeClr val="tx1"/>
                </a:solidFill>
              </a:rPr>
              <a:t>epidemiológicos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Manifestações não-neurológicas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Padrão de comprometimento em SNC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Efeito citopático viral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Imuno-histoquímica para antígenos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600" dirty="0">
                <a:solidFill>
                  <a:schemeClr val="tx1"/>
                </a:solidFill>
              </a:rPr>
              <a:t>Pesquisa de material genético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Hibridização </a:t>
            </a:r>
            <a:r>
              <a:rPr lang="pt-BR" i="1" dirty="0">
                <a:solidFill>
                  <a:schemeClr val="tx1"/>
                </a:solidFill>
              </a:rPr>
              <a:t>in situ</a:t>
            </a:r>
            <a:endParaRPr lang="pt-BR" dirty="0">
              <a:solidFill>
                <a:schemeClr val="tx1"/>
              </a:solidFill>
            </a:endParaRP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Reação em cadeia de polimerase (PCR/RT-PCR)</a:t>
            </a:r>
          </a:p>
          <a:p>
            <a:pPr marL="1143000" lvl="1" indent="-457200" algn="l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tx1"/>
                </a:solidFill>
              </a:rPr>
              <a:t>Metagenômica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12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Exemplos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75186" y="1631188"/>
            <a:ext cx="3234724" cy="29921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0B740B1-3470-E598-0878-27E383B6BDF4}"/>
              </a:ext>
            </a:extLst>
          </p:cNvPr>
          <p:cNvSpPr txBox="1"/>
          <p:nvPr/>
        </p:nvSpPr>
        <p:spPr>
          <a:xfrm>
            <a:off x="4267200" y="9073415"/>
            <a:ext cx="12404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Chrétien F, Wong KT, </a:t>
            </a:r>
            <a:r>
              <a:rPr lang="pt-BR" dirty="0" err="1"/>
              <a:t>Sharer</a:t>
            </a:r>
            <a:r>
              <a:rPr lang="pt-BR" dirty="0"/>
              <a:t> LR (ed.) </a:t>
            </a:r>
            <a:r>
              <a:rPr lang="pt-BR" i="1" dirty="0" err="1"/>
              <a:t>Infections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the</a:t>
            </a:r>
            <a:r>
              <a:rPr lang="pt-BR" i="1" dirty="0"/>
              <a:t> Central </a:t>
            </a:r>
            <a:r>
              <a:rPr lang="pt-BR" i="1" dirty="0" err="1"/>
              <a:t>Nervous</a:t>
            </a:r>
            <a:r>
              <a:rPr lang="pt-BR" i="1" dirty="0"/>
              <a:t> System: </a:t>
            </a:r>
            <a:r>
              <a:rPr lang="pt-BR" i="1" dirty="0" err="1"/>
              <a:t>Pathology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</a:t>
            </a:r>
            <a:r>
              <a:rPr lang="pt-BR" i="1" dirty="0" err="1"/>
              <a:t>Genetics</a:t>
            </a:r>
            <a:r>
              <a:rPr lang="pt-BR" i="1" dirty="0"/>
              <a:t>. </a:t>
            </a:r>
            <a:r>
              <a:rPr lang="pt-BR" dirty="0"/>
              <a:t>1ª Ed. </a:t>
            </a:r>
            <a:r>
              <a:rPr lang="pt-BR" dirty="0" err="1"/>
              <a:t>Wiley</a:t>
            </a:r>
            <a:r>
              <a:rPr lang="pt-BR" dirty="0"/>
              <a:t>-Blackwell, 2020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2F27058-0B44-3EC5-C119-BB4A7D754B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01" y="2453821"/>
            <a:ext cx="4386025" cy="584204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51E683E-7B87-B517-9E41-7738D49C3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4511" y="2002665"/>
            <a:ext cx="4502380" cy="333457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7D1914C-AAC9-899F-A5E8-B28B7EE9D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4511" y="5599596"/>
            <a:ext cx="4453065" cy="296871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87DF698-8B7A-37F4-22B4-97DBE1186E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8161" y="2813918"/>
            <a:ext cx="6185781" cy="46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79805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0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2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5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16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8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0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1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2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8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2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0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31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32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33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5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3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4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5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7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8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Props1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3892D0CB-5825-4940-A71B-7CB0E51FA68C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F53B2911-76B1-4373-B6C9-156DA72486EC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B611A98C-3F9D-4659-A0F9-56644ECCFD6B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BC2099A5-5FA2-4DA0-9FD8-BE2A7891CF16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915E8B9A-FD10-4FD4-B833-84BAF5C3D2FE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408E3879-1B08-4D43-A414-C1CE610813A1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1183EDAC-7FEC-4F68-9F33-5AE7405AB41B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EC38C51B-E2C8-4977-8F98-271247CC3E9B}">
  <ds:schemaRefs>
    <ds:schemaRef ds:uri="http://schemas.microsoft.com/VisualStudio/2011/storyboarding/control"/>
  </ds:schemaRefs>
</ds:datastoreItem>
</file>

<file path=customXml/itemProps21.xml><?xml version="1.0" encoding="utf-8"?>
<ds:datastoreItem xmlns:ds="http://schemas.openxmlformats.org/officeDocument/2006/customXml" ds:itemID="{73816EB3-448B-44B0-A006-AFC6CEAEB998}">
  <ds:schemaRefs>
    <ds:schemaRef ds:uri="http://schemas.microsoft.com/VisualStudio/2011/storyboarding/control"/>
  </ds:schemaRefs>
</ds:datastoreItem>
</file>

<file path=customXml/itemProps22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23.xml><?xml version="1.0" encoding="utf-8"?>
<ds:datastoreItem xmlns:ds="http://schemas.openxmlformats.org/officeDocument/2006/customXml" ds:itemID="{6B3D268F-B581-4194-8D71-1AB057A35DFF}">
  <ds:schemaRefs>
    <ds:schemaRef ds:uri="http://schemas.microsoft.com/VisualStudio/2011/storyboarding/control"/>
  </ds:schemaRefs>
</ds:datastoreItem>
</file>

<file path=customXml/itemProps24.xml><?xml version="1.0" encoding="utf-8"?>
<ds:datastoreItem xmlns:ds="http://schemas.openxmlformats.org/officeDocument/2006/customXml" ds:itemID="{2A7B2708-3127-4DB8-BC64-0CFB276C5B9A}">
  <ds:schemaRefs>
    <ds:schemaRef ds:uri="http://schemas.microsoft.com/VisualStudio/2011/storyboarding/control"/>
  </ds:schemaRefs>
</ds:datastoreItem>
</file>

<file path=customXml/itemProps25.xml><?xml version="1.0" encoding="utf-8"?>
<ds:datastoreItem xmlns:ds="http://schemas.openxmlformats.org/officeDocument/2006/customXml" ds:itemID="{6DDEB34E-A75E-480A-B1D6-9B9D8343ED42}">
  <ds:schemaRefs>
    <ds:schemaRef ds:uri="http://schemas.microsoft.com/VisualStudio/2011/storyboarding/control"/>
  </ds:schemaRefs>
</ds:datastoreItem>
</file>

<file path=customXml/itemProps26.xml><?xml version="1.0" encoding="utf-8"?>
<ds:datastoreItem xmlns:ds="http://schemas.openxmlformats.org/officeDocument/2006/customXml" ds:itemID="{FE8AF485-5654-4A84-8E54-9DEFAEDB1B29}">
  <ds:schemaRefs>
    <ds:schemaRef ds:uri="http://schemas.microsoft.com/VisualStudio/2011/storyboarding/control"/>
  </ds:schemaRefs>
</ds:datastoreItem>
</file>

<file path=customXml/itemProps27.xml><?xml version="1.0" encoding="utf-8"?>
<ds:datastoreItem xmlns:ds="http://schemas.openxmlformats.org/officeDocument/2006/customXml" ds:itemID="{04C45328-5D97-4D58-8CAC-65C99327B7AA}">
  <ds:schemaRefs>
    <ds:schemaRef ds:uri="http://schemas.microsoft.com/VisualStudio/2011/storyboarding/control"/>
  </ds:schemaRefs>
</ds:datastoreItem>
</file>

<file path=customXml/itemProps28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29.xml><?xml version="1.0" encoding="utf-8"?>
<ds:datastoreItem xmlns:ds="http://schemas.openxmlformats.org/officeDocument/2006/customXml" ds:itemID="{164BB0E8-598F-4C6C-A68B-2E92510A9F2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CC8BB845-649C-427C-863D-B9D03A20234C}">
  <ds:schemaRefs>
    <ds:schemaRef ds:uri="http://schemas.microsoft.com/VisualStudio/2011/storyboarding/control"/>
  </ds:schemaRefs>
</ds:datastoreItem>
</file>

<file path=customXml/itemProps30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31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32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33.xml><?xml version="1.0" encoding="utf-8"?>
<ds:datastoreItem xmlns:ds="http://schemas.openxmlformats.org/officeDocument/2006/customXml" ds:itemID="{56F22993-D87A-4A8E-B230-9DEAED9EA6AC}">
  <ds:schemaRefs>
    <ds:schemaRef ds:uri="http://schemas.microsoft.com/VisualStudio/2011/storyboarding/control"/>
  </ds:schemaRefs>
</ds:datastoreItem>
</file>

<file path=customXml/itemProps34.xml><?xml version="1.0" encoding="utf-8"?>
<ds:datastoreItem xmlns:ds="http://schemas.openxmlformats.org/officeDocument/2006/customXml" ds:itemID="{AE36366D-931A-4F1B-AA64-B553A6F04B53}">
  <ds:schemaRefs>
    <ds:schemaRef ds:uri="http://schemas.microsoft.com/VisualStudio/2011/storyboarding/control"/>
  </ds:schemaRefs>
</ds:datastoreItem>
</file>

<file path=customXml/itemProps35.xml><?xml version="1.0" encoding="utf-8"?>
<ds:datastoreItem xmlns:ds="http://schemas.openxmlformats.org/officeDocument/2006/customXml" ds:itemID="{432BDBCE-2645-491E-B13C-C07578F9E875}">
  <ds:schemaRefs>
    <ds:schemaRef ds:uri="http://schemas.microsoft.com/VisualStudio/2011/storyboarding/control"/>
  </ds:schemaRefs>
</ds:datastoreItem>
</file>

<file path=customXml/itemProps36.xml><?xml version="1.0" encoding="utf-8"?>
<ds:datastoreItem xmlns:ds="http://schemas.openxmlformats.org/officeDocument/2006/customXml" ds:itemID="{CA546979-5CEE-4962-974E-459A057CC43E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D8123300-90EE-4EDF-AE1A-977A168331A4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7288FD3A-E239-4F53-A55C-845523B2E0CC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2C0CAFC8-AACB-4684-A3F3-FE5CF662FB49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F3B12979-E251-43E6-8DBC-E2E68B529A5D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756</Words>
  <Application>Microsoft Office PowerPoint</Application>
  <PresentationFormat>Personalizar</PresentationFormat>
  <Paragraphs>147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BlinkMacSystemFont</vt:lpstr>
      <vt:lpstr>Calibri</vt:lpstr>
      <vt:lpstr>Calibri Bold</vt:lpstr>
      <vt:lpstr>Congresso de Patologia</vt:lpstr>
      <vt:lpstr>Infecções emergentes em SNC</vt:lpstr>
      <vt:lpstr>Declaração de Conflito de Interesse</vt:lpstr>
      <vt:lpstr>Tópicos da apresentação</vt:lpstr>
      <vt:lpstr>Por que estudar?</vt:lpstr>
      <vt:lpstr>Patologia em Encefalites</vt:lpstr>
      <vt:lpstr>Topografia em encefalites</vt:lpstr>
      <vt:lpstr>Exemplos</vt:lpstr>
      <vt:lpstr>Determinando o agente</vt:lpstr>
      <vt:lpstr>Exemplos</vt:lpstr>
      <vt:lpstr>Principais condições emergentes</vt:lpstr>
      <vt:lpstr>Zikavirus</vt:lpstr>
      <vt:lpstr>Zikavirus</vt:lpstr>
      <vt:lpstr>Encefalite pelo vírus West Nile</vt:lpstr>
      <vt:lpstr>West Nile</vt:lpstr>
      <vt:lpstr>Dengue e febre amarela</vt:lpstr>
      <vt:lpstr>Encefalite pelo vírus Nipah</vt:lpstr>
      <vt:lpstr>Nipah</vt:lpstr>
      <vt:lpstr>SNC e sarampo</vt:lpstr>
      <vt:lpstr>PESA e MIBE </vt:lpstr>
      <vt:lpstr>Encefalites equinas</vt:lpstr>
      <vt:lpstr>Encefalite equina do Leste</vt:lpstr>
      <vt:lpstr>Take home messages</vt:lpstr>
      <vt:lpstr>I'm not afraid of storms, for I'm learning how to sail my ship  Louisa May Alcott (1832-1888)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CN PRODUÇÕES</cp:lastModifiedBy>
  <cp:revision>25</cp:revision>
  <dcterms:created xsi:type="dcterms:W3CDTF">2024-02-22T18:43:09Z</dcterms:created>
  <dcterms:modified xsi:type="dcterms:W3CDTF">2024-05-31T11:58:53Z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